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openxmlformats.org/officeDocument/2006/relationships/notesMaster" Target="notesMasters/notesMaster1.xml" /><Relationship Id="rId2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2d3c5c030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g82d3c5c03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2d3c5c030_0_6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82d3c5c03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2d3c5c030_0_7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82d3c5c030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82d3c5c030_0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82d3c5c03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2d3c5c030_0_8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82d3c5c030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2d3c5c030_0_9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82d3c5c03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2d3c5c030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g82d3c5c03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2d3c5c030_0_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g82d3c5c030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2d3c5c030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g82d3c5c03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2d3c5c030_0_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82d3c5c030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2d3c5c030_0_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82d3c5c03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2d3c5c030_0_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82d3c5c03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2d3c5c030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82d3c5c030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82d3c5c030_0_5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82d3c5c030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066800" y="62865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066800" y="1576388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 rtl="0">
              <a:spcBef>
                <a:spcPts val="360"/>
              </a:spcBef>
              <a:spcAft>
                <a:spcPts val="0"/>
              </a:spcAft>
              <a:buSzPts val="1350"/>
              <a:buChar char="●"/>
              <a:defRPr/>
            </a:lvl1pPr>
            <a:lvl2pPr marL="914400" lvl="1" indent="-314325" algn="l" rtl="0">
              <a:spcBef>
                <a:spcPts val="360"/>
              </a:spcBef>
              <a:spcAft>
                <a:spcPts val="0"/>
              </a:spcAft>
              <a:buSzPts val="1350"/>
              <a:buChar char="○"/>
              <a:defRPr/>
            </a:lvl2pPr>
            <a:lvl3pPr marL="1371600" lvl="2" indent="-308610" algn="l" rtl="0">
              <a:spcBef>
                <a:spcPts val="360"/>
              </a:spcBef>
              <a:spcAft>
                <a:spcPts val="0"/>
              </a:spcAft>
              <a:buSzPts val="1260"/>
              <a:buChar char="■"/>
              <a:defRPr/>
            </a:lvl3pPr>
            <a:lvl4pPr marL="1828800" lvl="3" indent="-29718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●"/>
              <a:defRPr/>
            </a:lvl4pPr>
            <a:lvl5pPr marL="2286000" lvl="4" indent="-291464" algn="l" rtl="0">
              <a:spcBef>
                <a:spcPts val="360"/>
              </a:spcBef>
              <a:spcAft>
                <a:spcPts val="0"/>
              </a:spcAft>
              <a:buSzPts val="990"/>
              <a:buChar char="○"/>
              <a:defRPr/>
            </a:lvl5pPr>
            <a:lvl6pPr marL="2743200" lvl="5" indent="-291464" algn="l" rtl="0"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6pPr>
            <a:lvl7pPr marL="3200400" lvl="6" indent="-291464" algn="l" rtl="0">
              <a:spcBef>
                <a:spcPts val="360"/>
              </a:spcBef>
              <a:spcAft>
                <a:spcPts val="0"/>
              </a:spcAft>
              <a:buSzPts val="990"/>
              <a:buChar char="●"/>
              <a:defRPr/>
            </a:lvl7pPr>
            <a:lvl8pPr marL="3657600" lvl="7" indent="-291465" algn="l" rtl="0">
              <a:spcBef>
                <a:spcPts val="360"/>
              </a:spcBef>
              <a:spcAft>
                <a:spcPts val="0"/>
              </a:spcAft>
              <a:buSzPts val="990"/>
              <a:buChar char="○"/>
              <a:defRPr/>
            </a:lvl8pPr>
            <a:lvl9pPr marL="4114800" lvl="8" indent="-291465" algn="l" rtl="0"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429000" y="4810125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1.m4a" /><Relationship Id="rId1" Type="http://schemas.microsoft.com/office/2007/relationships/media" Target="../media/media1.m4a" /><Relationship Id="rId6" Type="http://schemas.openxmlformats.org/officeDocument/2006/relationships/image" Target="../media/image2.png" /><Relationship Id="rId5" Type="http://schemas.openxmlformats.org/officeDocument/2006/relationships/image" Target="../media/image1.png" /><Relationship Id="rId4" Type="http://schemas.openxmlformats.org/officeDocument/2006/relationships/notesSlide" Target="../notesSlides/notesSlide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2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12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12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 /><Relationship Id="rId1" Type="http://schemas.openxmlformats.org/officeDocument/2006/relationships/slideLayout" Target="../slideLayouts/slideLayout12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 /><Relationship Id="rId1" Type="http://schemas.openxmlformats.org/officeDocument/2006/relationships/slideLayout" Target="../slideLayouts/slideLayout12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2.m4a" /><Relationship Id="rId1" Type="http://schemas.microsoft.com/office/2007/relationships/media" Target="../media/media2.m4a" /><Relationship Id="rId6" Type="http://schemas.openxmlformats.org/officeDocument/2006/relationships/image" Target="../media/image2.png" /><Relationship Id="rId5" Type="http://schemas.openxmlformats.org/officeDocument/2006/relationships/image" Target="../media/image3.png" /><Relationship Id="rId4" Type="http://schemas.openxmlformats.org/officeDocument/2006/relationships/notesSlide" Target="../notesSlides/notesSlide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3.m4a" /><Relationship Id="rId1" Type="http://schemas.microsoft.com/office/2007/relationships/media" Target="../media/media3.m4a" /><Relationship Id="rId5" Type="http://schemas.openxmlformats.org/officeDocument/2006/relationships/image" Target="../media/image2.png" /><Relationship Id="rId4" Type="http://schemas.openxmlformats.org/officeDocument/2006/relationships/notesSlide" Target="../notesSlides/notesSlide3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4.m4a" /><Relationship Id="rId1" Type="http://schemas.microsoft.com/office/2007/relationships/media" Target="../media/media4.m4a" /><Relationship Id="rId5" Type="http://schemas.openxmlformats.org/officeDocument/2006/relationships/image" Target="../media/image2.png" /><Relationship Id="rId4" Type="http://schemas.openxmlformats.org/officeDocument/2006/relationships/notesSlide" Target="../notesSlides/notesSlide4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5.m4a" /><Relationship Id="rId1" Type="http://schemas.microsoft.com/office/2007/relationships/media" Target="../media/media5.m4a" /><Relationship Id="rId5" Type="http://schemas.openxmlformats.org/officeDocument/2006/relationships/image" Target="../media/image2.png" /><Relationship Id="rId4" Type="http://schemas.openxmlformats.org/officeDocument/2006/relationships/notesSlide" Target="../notesSlides/notesSlide5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6.m4a" /><Relationship Id="rId1" Type="http://schemas.microsoft.com/office/2007/relationships/media" Target="../media/media6.m4a" /><Relationship Id="rId5" Type="http://schemas.openxmlformats.org/officeDocument/2006/relationships/image" Target="../media/image2.png" /><Relationship Id="rId4" Type="http://schemas.openxmlformats.org/officeDocument/2006/relationships/notesSlide" Target="../notesSlides/notesSlide6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12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5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1066800" y="62865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compression models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7200" y="2091263"/>
            <a:ext cx="8531576" cy="1655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9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33" name="Google Shape;133;p23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1066800" y="342900"/>
            <a:ext cx="7772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Scalar and Vector quantization</a:t>
            </a:r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body" idx="1"/>
          </p:nvPr>
        </p:nvSpPr>
        <p:spPr>
          <a:xfrm>
            <a:off x="914400" y="971550"/>
            <a:ext cx="7772400" cy="3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scalar quantization, each input symbol is treated separately in producing the output.</a:t>
            </a:r>
            <a:endParaRPr/>
          </a:p>
          <a:p>
            <a:pPr marL="457200" lvl="0" indent="-3238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None/>
            </a:pP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vector quantization, the input symbols are clubbed together in groups called vectors, and processed to give the output. </a:t>
            </a:r>
            <a:endParaRPr/>
          </a:p>
          <a:p>
            <a:pPr marL="457200" lvl="0" indent="-3238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None/>
            </a:pP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clubbing of data and treating them as a single unit increases the optimality of the vector quantizer, but at the cost of increased computational complexity. </a:t>
            </a:r>
            <a:endParaRPr/>
          </a:p>
          <a:p>
            <a:pPr marL="457200" lvl="0" indent="-323850" algn="l" rtl="0">
              <a:spcBef>
                <a:spcPts val="560"/>
              </a:spcBef>
              <a:spcAft>
                <a:spcPts val="0"/>
              </a:spcAft>
              <a:buSzPts val="2100"/>
              <a:buNone/>
            </a:pP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41" name="Google Shape;141;p24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8001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Scalar Quantization</a:t>
            </a:r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body" idx="1"/>
          </p:nvPr>
        </p:nvSpPr>
        <p:spPr>
          <a:xfrm>
            <a:off x="914400" y="742950"/>
            <a:ext cx="7848600" cy="42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quantizer can be specified by its input partitions and output levels (or  reproduction points).</a:t>
            </a:r>
            <a:endParaRPr/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 input range is divided into levels of equals pacing, then the quantizer is termed as a Uniform Quantizer, and if not, it is termed as a Non-Uniform Quantizer. </a:t>
            </a:r>
            <a:endParaRPr/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uniform quantizer can be easily specified by its lower bound and the step size (r). </a:t>
            </a:r>
            <a:endParaRPr/>
          </a:p>
          <a:p>
            <a:pPr marL="457200" lvl="0" indent="-304800" algn="l" rtl="0">
              <a:spcBef>
                <a:spcPts val="640"/>
              </a:spcBef>
              <a:spcAft>
                <a:spcPts val="0"/>
              </a:spcAft>
              <a:buSzPts val="2400"/>
              <a:buNone/>
            </a:pPr>
            <a:endParaRPr sz="32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49" name="Google Shape;149;p25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/>
          </a:p>
        </p:txBody>
      </p:sp>
      <p:sp>
        <p:nvSpPr>
          <p:cNvPr id="150" name="Google Shape;150;p25"/>
          <p:cNvSpPr txBox="1">
            <a:spLocks noGrp="1"/>
          </p:cNvSpPr>
          <p:nvPr>
            <p:ph type="title"/>
          </p:nvPr>
        </p:nvSpPr>
        <p:spPr>
          <a:xfrm>
            <a:off x="838200" y="457200"/>
            <a:ext cx="80010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Uniform quantizer</a:t>
            </a:r>
            <a:endParaRPr/>
          </a:p>
        </p:txBody>
      </p:sp>
      <p:pic>
        <p:nvPicPr>
          <p:cNvPr id="151" name="Google Shape;151;p25" descr="C:\Documents and Settings\govindan\Desktop\IPNewSlides\Quantization_files\uniquant.g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71600" y="1371600"/>
            <a:ext cx="7467600" cy="115609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/>
        </p:nvSpPr>
        <p:spPr>
          <a:xfrm>
            <a:off x="990600" y="3028950"/>
            <a:ext cx="7772400" cy="14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If the input (x) falls between n*r and (n+1)*r, the quantizer  	outputs the symbol n.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58" name="Google Shape;158;p26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title"/>
          </p:nvPr>
        </p:nvSpPr>
        <p:spPr>
          <a:xfrm>
            <a:off x="838200" y="171450"/>
            <a:ext cx="80010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Dequantizer</a:t>
            </a:r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body" idx="1"/>
          </p:nvPr>
        </p:nvSpPr>
        <p:spPr>
          <a:xfrm>
            <a:off x="1066800" y="1085850"/>
            <a:ext cx="7772400" cy="35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Dequantizer is one which receives the output levels of a quantizer and converts them into normal data, by translating each level into a 'reproduction point' (x’)in the actual range of data.</a:t>
            </a:r>
            <a:endParaRPr/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quantization error (</a:t>
            </a:r>
            <a:r>
              <a:rPr lang="en" sz="32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 - x') </a:t>
            </a:r>
            <a:r>
              <a:rPr lang="en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used as a measure of the optimality of the quantizer and dequantizer.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66" name="Google Shape;166;p27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/>
          </a:p>
        </p:txBody>
      </p:sp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>
            <a:off x="1143000" y="285750"/>
            <a:ext cx="80010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Optimum quantizer/ dequantizer</a:t>
            </a:r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body" idx="1"/>
          </p:nvPr>
        </p:nvSpPr>
        <p:spPr>
          <a:xfrm>
            <a:off x="914400" y="857250"/>
            <a:ext cx="77724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optimum quantizer (encoder) and optimum dequantizer (decoder) must satisfy the following conditions. </a:t>
            </a:r>
            <a:endParaRPr/>
          </a:p>
          <a:p>
            <a:pPr marL="1027112" lvl="1" indent="-45561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■"/>
            </a:pPr>
            <a:r>
              <a:rPr lang="en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the output levels or partitions of the encoder, the best decoder is one that puts the reproduction points </a:t>
            </a:r>
            <a:r>
              <a:rPr lang="en" sz="24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x'</a:t>
            </a:r>
            <a:r>
              <a:rPr lang="en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on the centers of mass of the partitions. This is known as </a:t>
            </a:r>
            <a:r>
              <a:rPr lang="en" sz="2400" b="0" i="1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centroid condition</a:t>
            </a:r>
            <a:r>
              <a:rPr lang="en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/>
          </a:p>
          <a:p>
            <a:pPr marL="1027112" lvl="1" indent="-45561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■"/>
            </a:pPr>
            <a:r>
              <a:rPr lang="en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the reproduction points of the decoder, the best encoder is one that puts the partition boundaries exactly in the middle of the reproduction points, i.e. each </a:t>
            </a:r>
            <a:r>
              <a:rPr lang="en" sz="24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</a:t>
            </a:r>
            <a:r>
              <a:rPr lang="en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translated to its nearest reproduction point. This is known as </a:t>
            </a:r>
            <a:r>
              <a:rPr lang="en" sz="2400" b="0" i="1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nearest neighbour condition</a:t>
            </a:r>
            <a:r>
              <a:rPr lang="en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/>
          </a:p>
          <a:p>
            <a:pPr marL="457200" lvl="0" indent="-342900" algn="l" rtl="0"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685800" y="1143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 encoder and Decoder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8200" y="1200150"/>
            <a:ext cx="6215063" cy="297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24800" y="26860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1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685800" y="342900"/>
            <a:ext cx="7772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Channel encoder and decoder</a:t>
            </a:r>
            <a:endParaRPr dirty="0"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685800" y="1241280"/>
            <a:ext cx="7772400" cy="2660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 encoder contains little redundancy; hence highly sensitive to channel transmission noise</a:t>
            </a:r>
            <a:endParaRPr sz="2200" dirty="0"/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Channel encoder/decoders are designed to reduce the impact of channel noise by inserting a controlled form of redundancy into the source encoded data</a:t>
            </a:r>
            <a:endParaRPr sz="2200" dirty="0"/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Hamming codes- a useful channel encoding technique devised by Hamming</a:t>
            </a:r>
            <a:endParaRPr sz="2200" dirty="0"/>
          </a:p>
        </p:txBody>
      </p:sp>
      <p:pic>
        <p:nvPicPr>
          <p:cNvPr id="3" name="slide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533400" y="280556"/>
            <a:ext cx="7772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Hamming codes</a:t>
            </a:r>
            <a:endParaRPr dirty="0"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751609" y="987137"/>
            <a:ext cx="7772400" cy="31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0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Based on appending enough bits to the data being coded such that some minimum number of bits must change between valid code words</a:t>
            </a:r>
            <a:endParaRPr sz="2000" dirty="0"/>
          </a:p>
          <a:p>
            <a:pPr marL="457200" lvl="0" indent="-4572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0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Hamming showed, if 3 bits of redundancy are added to a 4-bit word ( so that distance between any two code words is 3), all single bit errors can be detected and corrected.</a:t>
            </a:r>
            <a:endParaRPr sz="2000" dirty="0"/>
          </a:p>
          <a:p>
            <a:pPr marL="457200" lvl="0" indent="-4572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0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appending additional bits of redundancy, multiple bit errors can be detected and corrected</a:t>
            </a:r>
            <a:endParaRPr sz="2000" dirty="0"/>
          </a:p>
        </p:txBody>
      </p:sp>
      <p:pic>
        <p:nvPicPr>
          <p:cNvPr id="2" name="slide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685800" y="171450"/>
            <a:ext cx="7772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Hamming codes……</a:t>
            </a: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685800" y="996811"/>
            <a:ext cx="7772400" cy="38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7-bit hamming code word( 4 bit word and 3 bit code) with a 4-bit binary number b3 b2 b1b0 is</a:t>
            </a:r>
            <a:endParaRPr sz="2200" dirty="0"/>
          </a:p>
          <a:p>
            <a:pPr marL="457200" lvl="0" indent="-4572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h1 = b3  Xor b2 Xor b0</a:t>
            </a:r>
            <a:endParaRPr sz="2200" dirty="0"/>
          </a:p>
          <a:p>
            <a:pPr marL="457200" lvl="0" indent="-4572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h2 = b3  Xor b1 Xor b0</a:t>
            </a:r>
            <a:endParaRPr sz="2200" dirty="0"/>
          </a:p>
          <a:p>
            <a:pPr marL="457200" lvl="0" indent="-4572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h4 = b2  Xor b1 Xor b0</a:t>
            </a:r>
            <a:endParaRPr sz="2200" dirty="0"/>
          </a:p>
          <a:p>
            <a:pPr marL="457200" lvl="0" indent="-4572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h3 = b3, h5 =  b2,  h6 = b1, h7 =  b0</a:t>
            </a:r>
            <a:endParaRPr sz="2200" dirty="0"/>
          </a:p>
          <a:p>
            <a:pPr marL="457200" lvl="0" indent="-4572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H1, h2, and h4 are the even parity bits for the bit fields b3 b2 b0, b3 b1 b0, and b2 b1 b0 respectively</a:t>
            </a:r>
            <a:endParaRPr sz="2200" dirty="0"/>
          </a:p>
        </p:txBody>
      </p:sp>
      <p:pic>
        <p:nvPicPr>
          <p:cNvPr id="2" name="slide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2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1066800" y="171450"/>
            <a:ext cx="77724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imes New Roman"/>
              <a:buNone/>
            </a:pPr>
            <a:r>
              <a:rPr lang="en" sz="40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Decoding 7-bit Hamming code word</a:t>
            </a: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762000" y="742950"/>
            <a:ext cx="7772400" cy="42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1800"/>
              <a:buFont typeface="Noto Sans Symbols"/>
              <a:buChar char="■"/>
            </a:pPr>
            <a:r>
              <a:rPr lang="en" sz="1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channel decoder must check the encoded value for odd parity over the bit fields in which even parity was previously established</a:t>
            </a:r>
            <a:endParaRPr sz="1400"/>
          </a:p>
          <a:p>
            <a:pPr marL="457200" lvl="0" indent="-457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endParaRPr sz="1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A50021"/>
              </a:buClr>
              <a:buSzPts val="1800"/>
              <a:buFont typeface="Noto Sans Symbols"/>
              <a:buChar char="■"/>
            </a:pPr>
            <a:r>
              <a:rPr lang="en" sz="1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single bit error is indicated by a nonzero parity word c4 c2 c1, where</a:t>
            </a:r>
            <a:endParaRPr sz="1400"/>
          </a:p>
          <a:p>
            <a:pPr marL="1370012" lvl="2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</a:pPr>
            <a:r>
              <a:rPr lang="en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C1 = h1 Exor h3 Exor h5 Exor h7</a:t>
            </a:r>
            <a:endParaRPr/>
          </a:p>
          <a:p>
            <a:pPr marL="1370012" lvl="2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</a:pPr>
            <a:r>
              <a:rPr lang="en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C2 = h2 Exor h3 Exor h6 Exor h7</a:t>
            </a:r>
            <a:endParaRPr/>
          </a:p>
          <a:p>
            <a:pPr marL="1370012" lvl="2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</a:pPr>
            <a:r>
              <a:rPr lang="en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C4 = h4 Exor h5 Exor h6 Exor h7</a:t>
            </a:r>
            <a:endParaRPr/>
          </a:p>
          <a:p>
            <a:pPr marL="1027112" lvl="1" indent="-455612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■"/>
            </a:pPr>
            <a:r>
              <a:rPr lang="en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a nonzero value is found, the decoder simply complements the code word bit position indicated by the value of parity word</a:t>
            </a:r>
            <a:endParaRPr/>
          </a:p>
          <a:p>
            <a:pPr marL="1027112" lvl="1" indent="-455612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■"/>
            </a:pPr>
            <a:r>
              <a:rPr lang="en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decoded binary value is then extracted from the corected code word as h3 h5 h6 h7.</a:t>
            </a:r>
            <a:endParaRPr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spcBef>
                <a:spcPts val="560"/>
              </a:spcBef>
              <a:spcAft>
                <a:spcPts val="0"/>
              </a:spcAft>
              <a:buSzPts val="2100"/>
              <a:buNone/>
            </a:pPr>
            <a:endParaRPr sz="1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slide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37664" y="391910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09" name="Google Shape;109;p20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1066800" y="171450"/>
            <a:ext cx="77724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Quantization</a:t>
            </a: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914400" y="857250"/>
            <a:ext cx="7848600" cy="3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Quantization refers to the process of approximating the continuous set of values in the image data with a finite (preferably small) set of values. </a:t>
            </a: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input to a quantizer is the original data, and the output is always one among a finite number of levels.</a:t>
            </a: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quantizer is a function whose set of output values are discrete, and usually finite. </a:t>
            </a:r>
            <a:endParaRPr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100"/>
              <a:buNone/>
            </a:pP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17" name="Google Shape;117;p21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990600" y="228600"/>
            <a:ext cx="7772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Quantization….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1"/>
          </p:nvPr>
        </p:nvSpPr>
        <p:spPr>
          <a:xfrm>
            <a:off x="1066800" y="628650"/>
            <a:ext cx="7772400" cy="4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Obviously, this is a process of approximation.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None/>
            </a:pPr>
            <a:endParaRPr sz="32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good quantizer is one which represents the original signal with minimum loss or distortion.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None/>
            </a:pPr>
            <a:endParaRPr sz="32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There are two types of quantization - Scalar Quantization and Vector Quantization.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838200" y="628650"/>
            <a:ext cx="7772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Quantization</a:t>
            </a:r>
            <a:endParaRPr/>
          </a:p>
        </p:txBody>
      </p:sp>
      <p:sp>
        <p:nvSpPr>
          <p:cNvPr id="125" name="Google Shape;125;p22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26" name="Google Shape;126;p22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6300" y="1800225"/>
            <a:ext cx="4708923" cy="2451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733</Words>
  <Application>Microsoft Office PowerPoint</Application>
  <PresentationFormat>On-screen Show (16:9)</PresentationFormat>
  <Paragraphs>79</Paragraphs>
  <Slides>14</Slides>
  <Notes>14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Simple Light</vt:lpstr>
      <vt:lpstr>Image compression models</vt:lpstr>
      <vt:lpstr>Source encoder and Decoder</vt:lpstr>
      <vt:lpstr>Channel encoder and decoder</vt:lpstr>
      <vt:lpstr>Hamming codes</vt:lpstr>
      <vt:lpstr>Hamming codes……</vt:lpstr>
      <vt:lpstr>Decoding 7-bit Hamming code word</vt:lpstr>
      <vt:lpstr>Quantization</vt:lpstr>
      <vt:lpstr>Quantization….</vt:lpstr>
      <vt:lpstr>Quantization</vt:lpstr>
      <vt:lpstr>Scalar and Vector quantization</vt:lpstr>
      <vt:lpstr>Scalar Quantization</vt:lpstr>
      <vt:lpstr>Uniform quantizer</vt:lpstr>
      <vt:lpstr>Dequantizer</vt:lpstr>
      <vt:lpstr>Optimum quantizer/ dequantizer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compression models</dc:title>
  <dc:creator>admin</dc:creator>
  <cp:lastModifiedBy>Unknown User</cp:lastModifiedBy>
  <cp:revision>8</cp:revision>
  <dcterms:modified xsi:type="dcterms:W3CDTF">2020-05-17T07:11:38Z</dcterms:modified>
</cp:coreProperties>
</file>